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257" r:id="rId3"/>
    <p:sldId id="290" r:id="rId4"/>
    <p:sldId id="261" r:id="rId5"/>
    <p:sldId id="291" r:id="rId6"/>
    <p:sldId id="275" r:id="rId7"/>
    <p:sldId id="274" r:id="rId8"/>
    <p:sldId id="287" r:id="rId9"/>
    <p:sldId id="276" r:id="rId10"/>
    <p:sldId id="277" r:id="rId11"/>
    <p:sldId id="278" r:id="rId12"/>
    <p:sldId id="293" r:id="rId13"/>
    <p:sldId id="292" r:id="rId14"/>
    <p:sldId id="280" r:id="rId15"/>
    <p:sldId id="294" r:id="rId16"/>
    <p:sldId id="283" r:id="rId17"/>
    <p:sldId id="295" r:id="rId18"/>
    <p:sldId id="288" r:id="rId19"/>
    <p:sldId id="289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F0F"/>
    <a:srgbClr val="5F4E2F"/>
    <a:srgbClr val="382E1C"/>
    <a:srgbClr val="BDA579"/>
    <a:srgbClr val="78633C"/>
    <a:srgbClr val="455A20"/>
    <a:srgbClr val="6D8D33"/>
    <a:srgbClr val="965F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0" autoAdjust="0"/>
  </p:normalViewPr>
  <p:slideViewPr>
    <p:cSldViewPr>
      <p:cViewPr varScale="1">
        <p:scale>
          <a:sx n="86" d="100"/>
          <a:sy n="86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03C1EE-0163-4626-9E59-599332152A91}" type="datetimeFigureOut">
              <a:rPr lang="pt-BR"/>
              <a:pPr>
                <a:defRPr/>
              </a:pPr>
              <a:t>30/11/2016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FF8593-4205-4E13-8086-CA4315F9C4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505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1E9A18-4696-4CEC-BB13-31A9ECB03475}" type="slidenum">
              <a:rPr lang="pt-BR" sz="1200">
                <a:latin typeface="Calibri" pitchFamily="34" charset="0"/>
              </a:rPr>
              <a:pPr algn="r"/>
              <a:t>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A Constituição de 88 também dotou o órgão dos princípios de </a:t>
            </a:r>
            <a:r>
              <a:rPr lang="pt-BR" i="1" smtClean="0"/>
              <a:t>unidade</a:t>
            </a:r>
            <a:r>
              <a:rPr lang="pt-BR" smtClean="0"/>
              <a:t> e </a:t>
            </a:r>
            <a:r>
              <a:rPr lang="pt-BR" i="1" smtClean="0"/>
              <a:t>indivisibilidade</a:t>
            </a:r>
            <a:r>
              <a:rPr lang="pt-BR" smtClean="0"/>
              <a:t>. Apesar de ter vários “ramos” (MP Federal, MP do Trabalho, MP Militar, MP do Distrito Federal e Territórios, e MPs estaduais), é considerado uma única instituição. No entanto, a distribuição profundamente desigual dos seus membros no território brasileiro e a enorme variação dos padrões de atuação do MP de um estado para outro, ou mesmo de um membro individual para outro, deixam dúvidas quanto à efetiva existência de </a:t>
            </a:r>
            <a:r>
              <a:rPr lang="pt-BR" i="1" smtClean="0"/>
              <a:t>unidade</a:t>
            </a:r>
            <a:r>
              <a:rPr lang="pt-BR" smtClean="0"/>
              <a:t> no funcionamento dessa instituição.</a:t>
            </a:r>
          </a:p>
          <a:p>
            <a:pPr lvl="1" eaLnBrk="1" hangingPunct="1">
              <a:spcBef>
                <a:spcPct val="0"/>
              </a:spcBef>
            </a:pPr>
            <a:r>
              <a:rPr lang="pt-BR" smtClean="0"/>
              <a:t>A taxa de promotores e procuradores por cem mil habitantes variava, em maio de 2016, entre 13 (no Distrito Federal) e 3,5 na Bahia. Os estados mais populosos do país têm baixas taxas de membros do MP: São Paulo (4,6 por cem mil habitantes), Minas Gerais (4,9) e Rio de Janeiro (5,4). Já os estados menos populosos têm taxas muito maiores, como é o caso de Amapá (10,2), Roraima (9,3), Acre (8,5) e Tocantins (8,0).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45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771204-524D-487F-81C5-9F74E2B2938F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Como motivações para o ingresso no MP, 98% dos promotores e procuradores responderam vontade de “realizar justiça”; 92%, estabilidade no emprego; 75%, combate à criminalidade e 74%, remuneração.</a:t>
            </a:r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07C2-49FC-44FF-B40C-49275A9C2F8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Outro aspecto que diferencia internamente a atuação do MP pós 1988, sobretudo na área de direitos coletivos, são os estilos de trabalho: há promotores mais “tradicionais” ou “de gabinete”, que privilegiam o uso de mecanismos judiciais, como a ação civil pública, e há os mais “inovadores” ou “políticos”, que preferem lançar mão de instrumentos extrajudiciais como o inquérito civil (investigação e recolhimento de provas conduzidos pelo próprio órgão), o Termo de Ajustamento de Conduta (que permite ao MP patrocinar acordos sem passar pelo Judiciário), parcerias com outros órgãos públicos ou organizações da sociedade civil e diversas outras formas extrajudiciais de negociação e pressão para que cesse a violação de direitos.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Os estilos adotados não seguem uma padronização institucional. Eles variam, por um lado, de acordo com o ponto da carreira em que o membro do MP se encontre: quem está no início tende a ser mais generalista e proativo; à medida que é removido para comarcas maiores, tende a transformar-se em promotor especializado, “de gabinete”, mais distanciado dos problemas sociais. Mas a escolha do estilo, tal como a das áreas de atuação, depende muito também das inclinações pessoais, políticas e ideológicas dos promotores e procuradores.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7B327-8C96-4F72-855F-FDFFEB92C3C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Apenas três linhas de trabalho são mencionadas em todos os 27 sites dos MPs estaduais: criminal, meio ambiente e criança e adolescente. Em seguida vêm: combate à corrupção (26 </a:t>
            </a:r>
            <a:r>
              <a:rPr lang="pt-BR" dirty="0" err="1" smtClean="0"/>
              <a:t>UFs</a:t>
            </a:r>
            <a:r>
              <a:rPr lang="pt-BR" dirty="0" smtClean="0"/>
              <a:t>), direitos do consumidor (25), saúde (24) e educação (20). Entre as áreas de atuação informadas em </a:t>
            </a:r>
            <a:r>
              <a:rPr lang="pt-BR" b="1" i="1" dirty="0" smtClean="0"/>
              <a:t>menos da metade</a:t>
            </a:r>
            <a:r>
              <a:rPr lang="pt-BR" dirty="0" smtClean="0"/>
              <a:t> dos sites estão: controle externo da polícia (12 estados), supervisão da execução penal (10), igualdade racial/combate ao racismo (6), combate à tortura (2), populações indígenas (2), conflitos agrários (2) e população de rua (apenas 1).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 quantidade e variedade de áreas de atuação a que cada MP estadual se dedica também oscilam muito e não têm necessariamente relação com a taxa maior ou menor de promotores existente em cada estado: o </a:t>
            </a:r>
            <a:r>
              <a:rPr lang="pt-BR" i="1" dirty="0" err="1" smtClean="0"/>
              <a:t>website</a:t>
            </a:r>
            <a:r>
              <a:rPr lang="pt-BR" dirty="0" smtClean="0"/>
              <a:t> do MP de São Paulo, por exemplo, informa que seus membros se dedicam a 26 linhas de trabalho; o do Rio de Janeiro, a 25 e o de Minas, a 20. Já outros estados com maior densidade de promotores e procuradores informam números bem menores de áreas de atuação: por exemplo, Amapá e Rondônia (12 áreas cada), Tocantins (11) e Rio Grande do Norte (8).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Metade dos entrevistados disse que a área penal (atribuição tradicional do órgão) é prioritária no trabalho do seu MP; outra metade afirmou que não.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 única prioridade citada por mais da metade dos entrevistados foi combate à corrupção (62%). Em seguida, os temas mais mencionados foram: investigação criminal (49%), criança e adolescente (47%), meio ambiente (45%) e serviços de relevância pública (educação, saúde, comunicação etc.). </a:t>
            </a:r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72DC9-385E-4821-AD9B-1115789B142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A pesquisa mostra que o MP deixou em plano secundário a tarefa de controle externo da atividade policial, que lhe foi atribuída </a:t>
            </a:r>
            <a:r>
              <a:rPr lang="pt-BR" i="1" smtClean="0"/>
              <a:t>com exclusividade</a:t>
            </a:r>
            <a:r>
              <a:rPr lang="pt-BR" smtClean="0"/>
              <a:t> pela Constituição de 1988. Apenas 7% dos entrevistados disseram ocupar-se unicamente</a:t>
            </a:r>
            <a:r>
              <a:rPr lang="pt-BR" i="1" smtClean="0"/>
              <a:t> </a:t>
            </a:r>
            <a:r>
              <a:rPr lang="pt-BR" smtClean="0"/>
              <a:t>dessa tarefa e 24% disseram desempenhá-la parcialmente, isto é, junto com outras linhas de trabalho. No total, portanto, só 31% dos promotores e procuradores brasileiros exercem alguma tarefa na área de controle das polícias, muitas vezes restrita à verificação do cumprimento de normas e prazos dos inquéritos policiais.</a:t>
            </a:r>
            <a:r>
              <a:rPr lang="pt-BR" b="1" smtClean="0"/>
              <a:t> </a:t>
            </a:r>
            <a:endParaRPr lang="pt-BR" smtClean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CE066-95C6-450C-8D62-D5E0470ED50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pt-BR" smtClean="0"/>
              <a:t>Mais do que omissão do MP, há certa “cumplicidade” entre o órgão e as polícias, como mostram pesquisas anteriores do CESeC sobre tramitação de processos penais iniciados com prisão em flagrante, na qual o(a) promotor(a) encarregado(a) repete na denúncia a versão policial dos fatos, sem averiguar sua veracidade, nem a legalidade do flagrante, nem tampouco a possível ocorrência de tortura ou maus tratos. Há, assim, uma ação convergente do sistema de justiça criminal, que envolve também boa parte dos juízes, no sentido de garantir a qualquer preço a chamada “ordem pública”, mesmo tolerando a violência policial e a violação de direitos constitucionais básicos dos cidadãos.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F4C48-256F-4A5B-8759-B3BEE7A8D5C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pt-BR" smtClean="0"/>
              <a:t>Mais do que omissão do MP, há certa “cumplicidade” entre o órgão e as polícias, como mostram pesquisas anteriores do CESeC sobre tramitação de processos penais iniciados com prisão em flagrante, na qual o(a) promotor(a) encarregado(a) repete na denúncia a versão policial dos fatos, sem averiguar sua veracidade, nem a legalidade do flagrante, nem tampouco a possível ocorrência de tortura ou maus tratos. Há, assim, uma ação convergente do sistema de justiça criminal, que envolve também boa parte dos juízes, no sentido de garantir a qualquer preço a chamada “ordem pública”, mesmo tolerando a violência policial e a violação de direitos constitucionais básicos dos cidadãos.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962AF4-FC67-4E3E-919D-0EE5E06CBD78}" type="slidenum">
              <a:rPr lang="pt-BR" sz="1200">
                <a:latin typeface="Calibri" pitchFamily="34" charset="0"/>
              </a:rPr>
              <a:pPr algn="r"/>
              <a:t>12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pt-BR" smtClean="0"/>
              <a:t>Mais do que omissão do MP, há certa “cumplicidade” entre o órgão e as polícias, como mostram pesquisas anteriores do CESeC sobre tramitação de processos penais iniciados com prisão em flagrante, na qual o(a) promotor(a) encarregado(a) repete na denúncia a versão policial dos fatos, sem averiguar sua veracidade, nem a legalidade do flagrante, nem tampouco a possível ocorrência de tortura ou maus tratos. Há, assim, uma ação convergente do sistema de justiça criminal, que envolve também boa parte dos juízes, no sentido de garantir a qualquer preço a chamada “ordem pública”, mesmo tolerando a violência policial e a violação de direitos constitucionais básicos dos cidadãos.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FDD983-AC3A-4619-9245-C3BB93CBD22B}" type="slidenum">
              <a:rPr lang="pt-BR" sz="1200">
                <a:latin typeface="Calibri" pitchFamily="34" charset="0"/>
              </a:rPr>
              <a:pPr algn="r"/>
              <a:t>13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4925" y="34925"/>
            <a:ext cx="9110663" cy="68135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7F4F0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3388" y="-342900"/>
            <a:ext cx="10010776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9" descr="logo-cesec-color#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88913"/>
            <a:ext cx="23050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3394075" y="6211888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Dezembro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280988" y="1341438"/>
          <a:ext cx="3930650" cy="2697162"/>
        </p:xfrm>
        <a:graphic>
          <a:graphicData uri="http://schemas.openxmlformats.org/presentationml/2006/ole">
            <p:oleObj spid="_x0000_s31753" name="Gráfico" r:id="rId4" imgW="1876343" imgH="1257390" progId="Excel.Chart.8">
              <p:embed/>
            </p:oleObj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5148263" y="1433513"/>
          <a:ext cx="3960812" cy="2676525"/>
        </p:xfrm>
        <a:graphic>
          <a:graphicData uri="http://schemas.openxmlformats.org/presentationml/2006/ole">
            <p:oleObj spid="_x0000_s31754" name="Gráfico" r:id="rId5" imgW="1762077" imgH="1190700" progId="Excel.Chart.8">
              <p:embed/>
            </p:oleObj>
          </a:graphicData>
        </a:graphic>
      </p:graphicFrame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968625" y="2944813"/>
            <a:ext cx="1963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CONTROLE EXTERNO DA POLÍCIA</a:t>
            </a:r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3059113" y="3843338"/>
          <a:ext cx="3889375" cy="2828925"/>
        </p:xfrm>
        <a:graphic>
          <a:graphicData uri="http://schemas.openxmlformats.org/presentationml/2006/ole">
            <p:oleObj spid="_x0000_s31755" name="Gráfico" r:id="rId6" imgW="1771532" imgH="1286010" progId="Excel.Chart.8">
              <p:embed/>
            </p:oleObj>
          </a:graphicData>
        </a:graphic>
      </p:graphicFrame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991225" y="5608638"/>
            <a:ext cx="16049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DEFESA DE DIREITOS COLETIVOS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927850" y="3933825"/>
            <a:ext cx="2036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SUPERVISÃO DA EXECUÇÃO PENAL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785225" cy="1152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b="1" smtClean="0">
                <a:solidFill>
                  <a:srgbClr val="5F4E2F"/>
                </a:solidFill>
                <a:latin typeface="Georgia" pitchFamily="18" charset="0"/>
              </a:rPr>
              <a:t>Envolvimento de promotores e procuradores com 3 áreas nevrálgicas de atuação</a:t>
            </a:r>
          </a:p>
        </p:txBody>
      </p:sp>
      <p:pic>
        <p:nvPicPr>
          <p:cNvPr id="3176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738" y="4437063"/>
            <a:ext cx="2133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753" grpId="0"/>
      <p:bldOleChart spid="31754" grpId="0"/>
      <p:bldP spid="31756" grpId="0"/>
      <p:bldOleChart spid="31755" grpId="0"/>
      <p:bldP spid="31757" grpId="0"/>
      <p:bldP spid="317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29600" cy="10080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600" b="1" smtClean="0">
                <a:solidFill>
                  <a:srgbClr val="5F4E2F"/>
                </a:solidFill>
                <a:latin typeface="Georgia" pitchFamily="18" charset="0"/>
              </a:rPr>
              <a:t>Amplitude e qualidade </a:t>
            </a:r>
            <a:br>
              <a:rPr lang="pt-BR" sz="3600" b="1" smtClean="0">
                <a:solidFill>
                  <a:srgbClr val="5F4E2F"/>
                </a:solidFill>
                <a:latin typeface="Georgia" pitchFamily="18" charset="0"/>
              </a:rPr>
            </a:br>
            <a:r>
              <a:rPr lang="pt-BR" sz="3600" b="1" smtClean="0">
                <a:solidFill>
                  <a:srgbClr val="5F4E2F"/>
                </a:solidFill>
                <a:latin typeface="Georgia" pitchFamily="18" charset="0"/>
              </a:rPr>
              <a:t>da atuação do MP</a:t>
            </a:r>
          </a:p>
        </p:txBody>
      </p:sp>
      <p:graphicFrame>
        <p:nvGraphicFramePr>
          <p:cNvPr id="56362" name="Group 42"/>
          <p:cNvGraphicFramePr>
            <a:graphicFrameLocks noGrp="1"/>
          </p:cNvGraphicFramePr>
          <p:nvPr/>
        </p:nvGraphicFramePr>
        <p:xfrm>
          <a:off x="395288" y="1909763"/>
          <a:ext cx="8424862" cy="4043362"/>
        </p:xfrm>
        <a:graphic>
          <a:graphicData uri="http://schemas.openxmlformats.org/drawingml/2006/table">
            <a:tbl>
              <a:tblPr/>
              <a:tblGrid>
                <a:gridCol w="2106612"/>
                <a:gridCol w="2106613"/>
                <a:gridCol w="2106612"/>
                <a:gridCol w="2105025"/>
              </a:tblGrid>
              <a:tr h="506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controle externo da pol</a:t>
                      </a: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í</a:t>
                      </a: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cia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828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Atividade é mencionada em 15 dos 27 websites do órgão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Não é percebida como prioritária por 88% dos promotores e procuradores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Não faz parte das atividades de 70% dos membros da instituição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 qualidade do trabalho na área recebeu 42% de auto-avaliações "péssima" ou "ruim" e 35% de "regular"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29" name="Group 61"/>
          <p:cNvGraphicFramePr>
            <a:graphicFrameLocks noGrp="1"/>
          </p:cNvGraphicFramePr>
          <p:nvPr/>
        </p:nvGraphicFramePr>
        <p:xfrm>
          <a:off x="468313" y="1341438"/>
          <a:ext cx="8424862" cy="4043362"/>
        </p:xfrm>
        <a:graphic>
          <a:graphicData uri="http://schemas.openxmlformats.org/drawingml/2006/table">
            <a:tbl>
              <a:tblPr/>
              <a:tblGrid>
                <a:gridCol w="2106612"/>
                <a:gridCol w="2106613"/>
                <a:gridCol w="2106612"/>
                <a:gridCol w="2105025"/>
              </a:tblGrid>
              <a:tr h="506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supervisão da execu</a:t>
                      </a: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ç</a:t>
                      </a: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ão penal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828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Dos 27 websites do órgão, apenas 10 citam expressamente a área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82% dos promotores e procuradores reconhecem que esse não é um foco prioritário do seu 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86% não se envolvem com o tema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 qualidade do trabalho na área recebeu 60% de auto-avaliações "péssima“, "ruim" ou "regular"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4" name="Group 58"/>
          <p:cNvGraphicFramePr>
            <a:graphicFrameLocks noGrp="1"/>
          </p:cNvGraphicFramePr>
          <p:nvPr/>
        </p:nvGraphicFramePr>
        <p:xfrm>
          <a:off x="395288" y="404813"/>
          <a:ext cx="8424862" cy="6162675"/>
        </p:xfrm>
        <a:graphic>
          <a:graphicData uri="http://schemas.openxmlformats.org/drawingml/2006/table">
            <a:tbl>
              <a:tblPr/>
              <a:tblGrid>
                <a:gridCol w="2106612"/>
                <a:gridCol w="2106613"/>
                <a:gridCol w="2106612"/>
                <a:gridCol w="2105025"/>
              </a:tblGrid>
              <a:tr h="5064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defesa de direitos difusos, coletivos e individuais homogêneos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828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Todos os 27 websites dos MPs estaduais citam pelo menos uma linha de trabalho na área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Quase metade dos entrevistados considera prioritária nos seus MPs a defesa do meio ambiente e dos direitos de crianças e adolescentes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86% dos promotores e procuradores se envolvem com pelo menos uma linha de trabalho na área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72% avaliam como “ótima” ou “boa” a qualidade do trabalho do MP na defesa de crianças e adolescentes; 68% acham o mesmo em relação à defesa do meio ambiente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5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63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ítulo 1"/>
          <p:cNvSpPr>
            <a:spLocks/>
          </p:cNvSpPr>
          <p:nvPr/>
        </p:nvSpPr>
        <p:spPr bwMode="auto">
          <a:xfrm>
            <a:off x="368300" y="476250"/>
            <a:ext cx="8229600" cy="1150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>
                <a:solidFill>
                  <a:srgbClr val="5F4E2F"/>
                </a:solidFill>
                <a:latin typeface="Georgia" pitchFamily="18" charset="0"/>
              </a:rPr>
              <a:t>Qualidade da atuação do MP, segundo seus próprios membros</a:t>
            </a:r>
          </a:p>
        </p:txBody>
      </p:sp>
      <p:sp>
        <p:nvSpPr>
          <p:cNvPr id="37897" name="Título 1"/>
          <p:cNvSpPr>
            <a:spLocks/>
          </p:cNvSpPr>
          <p:nvPr/>
        </p:nvSpPr>
        <p:spPr bwMode="auto">
          <a:xfrm>
            <a:off x="368300" y="1989138"/>
            <a:ext cx="8229600" cy="792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>
                <a:solidFill>
                  <a:srgbClr val="965F36"/>
                </a:solidFill>
                <a:latin typeface="Georgia" pitchFamily="18" charset="0"/>
              </a:rPr>
              <a:t>As cinco áreas mais </a:t>
            </a:r>
            <a:r>
              <a:rPr lang="pt-BR" sz="3200" b="1">
                <a:solidFill>
                  <a:srgbClr val="965F36"/>
                </a:solidFill>
                <a:latin typeface="Georgia" pitchFamily="18" charset="0"/>
              </a:rPr>
              <a:t>BEM</a:t>
            </a:r>
            <a:r>
              <a:rPr lang="pt-BR" sz="2800" b="1">
                <a:solidFill>
                  <a:srgbClr val="965F36"/>
                </a:solidFill>
                <a:latin typeface="Georgia" pitchFamily="18" charset="0"/>
              </a:rPr>
              <a:t> avaliadas</a:t>
            </a:r>
            <a:r>
              <a:rPr lang="pt-BR" sz="2800" b="1">
                <a:solidFill>
                  <a:srgbClr val="455A20"/>
                </a:solidFill>
                <a:latin typeface="Georgia" pitchFamily="18" charset="0"/>
              </a:rPr>
              <a:t/>
            </a:r>
            <a:br>
              <a:rPr lang="pt-BR" sz="2800" b="1">
                <a:solidFill>
                  <a:srgbClr val="455A20"/>
                </a:solidFill>
                <a:latin typeface="Georgia" pitchFamily="18" charset="0"/>
              </a:rPr>
            </a:br>
            <a:r>
              <a:rPr lang="pt-BR" sz="2000">
                <a:latin typeface="Georgia" pitchFamily="18" charset="0"/>
              </a:rPr>
              <a:t>Atuação considerada ótima ou boa (% de entrevistados)</a:t>
            </a:r>
            <a:endParaRPr lang="pt-BR" sz="2000" b="1">
              <a:solidFill>
                <a:srgbClr val="455A20"/>
              </a:solidFill>
              <a:latin typeface="Georgia" pitchFamily="18" charset="0"/>
            </a:endParaRP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07950" y="2852738"/>
          <a:ext cx="8748713" cy="3449637"/>
        </p:xfrm>
        <a:graphic>
          <a:graphicData uri="http://schemas.openxmlformats.org/presentationml/2006/ole">
            <p:oleObj spid="_x0000_s37895" name="Gráfico" r:id="rId3" imgW="7410557" imgH="269568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ítulo 1"/>
          <p:cNvSpPr>
            <a:spLocks/>
          </p:cNvSpPr>
          <p:nvPr/>
        </p:nvSpPr>
        <p:spPr bwMode="auto">
          <a:xfrm>
            <a:off x="415925" y="476250"/>
            <a:ext cx="8229600" cy="1150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>
                <a:solidFill>
                  <a:srgbClr val="5F4E2F"/>
                </a:solidFill>
                <a:latin typeface="Georgia" pitchFamily="18" charset="0"/>
              </a:rPr>
              <a:t>Qualidade da atuação do MP, segundo seus próprios membros</a:t>
            </a:r>
          </a:p>
        </p:txBody>
      </p:sp>
      <p:sp>
        <p:nvSpPr>
          <p:cNvPr id="50183" name="Título 1"/>
          <p:cNvSpPr>
            <a:spLocks/>
          </p:cNvSpPr>
          <p:nvPr/>
        </p:nvSpPr>
        <p:spPr bwMode="auto">
          <a:xfrm>
            <a:off x="415925" y="1989138"/>
            <a:ext cx="8229600" cy="792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>
                <a:solidFill>
                  <a:srgbClr val="965F36"/>
                </a:solidFill>
                <a:latin typeface="Georgia" pitchFamily="18" charset="0"/>
              </a:rPr>
              <a:t>As cinco áreas mais </a:t>
            </a:r>
            <a:r>
              <a:rPr lang="pt-BR" sz="3200" b="1">
                <a:solidFill>
                  <a:srgbClr val="965F36"/>
                </a:solidFill>
                <a:latin typeface="Georgia" pitchFamily="18" charset="0"/>
              </a:rPr>
              <a:t>MAL</a:t>
            </a:r>
            <a:r>
              <a:rPr lang="pt-BR" sz="2800" b="1">
                <a:solidFill>
                  <a:srgbClr val="965F36"/>
                </a:solidFill>
                <a:latin typeface="Georgia" pitchFamily="18" charset="0"/>
              </a:rPr>
              <a:t> avaliadas</a:t>
            </a:r>
            <a:r>
              <a:rPr lang="pt-BR" sz="2800" b="1">
                <a:solidFill>
                  <a:srgbClr val="455A20"/>
                </a:solidFill>
                <a:latin typeface="Georgia" pitchFamily="18" charset="0"/>
              </a:rPr>
              <a:t/>
            </a:r>
            <a:br>
              <a:rPr lang="pt-BR" sz="2800" b="1">
                <a:solidFill>
                  <a:srgbClr val="455A20"/>
                </a:solidFill>
                <a:latin typeface="Georgia" pitchFamily="18" charset="0"/>
              </a:rPr>
            </a:br>
            <a:r>
              <a:rPr lang="pt-BR" sz="2000">
                <a:latin typeface="Georgia" pitchFamily="18" charset="0"/>
              </a:rPr>
              <a:t>Atuação considerada ótima ou boa (% de entrevistados)</a:t>
            </a:r>
            <a:endParaRPr lang="pt-BR" sz="2000" b="1">
              <a:solidFill>
                <a:srgbClr val="455A20"/>
              </a:solidFill>
              <a:latin typeface="Georgia" pitchFamily="18" charset="0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54025" y="2903538"/>
          <a:ext cx="8154988" cy="3148012"/>
        </p:xfrm>
        <a:graphic>
          <a:graphicData uri="http://schemas.openxmlformats.org/presentationml/2006/ole">
            <p:oleObj spid="_x0000_s50181" name="Gráfico" r:id="rId3" imgW="3181356" imgH="1228770" progId="Excel.Chart.8">
              <p:embed/>
            </p:oleObj>
          </a:graphicData>
        </a:graphic>
      </p:graphicFrame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1701800" y="6092825"/>
            <a:ext cx="542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BR"/>
              <a:t>(*) Indígenas, quilombolas, ciganos, ribeirinhos 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Título 1"/>
          <p:cNvSpPr>
            <a:spLocks noGrp="1"/>
          </p:cNvSpPr>
          <p:nvPr>
            <p:ph type="title"/>
          </p:nvPr>
        </p:nvSpPr>
        <p:spPr bwMode="auto">
          <a:xfrm>
            <a:off x="360363" y="333375"/>
            <a:ext cx="8496300" cy="11509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200" b="1" smtClean="0">
                <a:solidFill>
                  <a:srgbClr val="5F4E2F"/>
                </a:solidFill>
                <a:latin typeface="Georgia" pitchFamily="18" charset="0"/>
              </a:rPr>
              <a:t>Principais obstáculos ao bom desempenho  do MP </a:t>
            </a:r>
            <a:r>
              <a:rPr lang="pt-BR" sz="3200" smtClean="0">
                <a:solidFill>
                  <a:srgbClr val="5F4E2F"/>
                </a:solidFill>
                <a:latin typeface="Georgia" pitchFamily="18" charset="0"/>
              </a:rPr>
              <a:t>(% dos entrevistados)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250825" y="1628775"/>
          <a:ext cx="8713788" cy="3355975"/>
        </p:xfrm>
        <a:graphic>
          <a:graphicData uri="http://schemas.openxmlformats.org/presentationml/2006/ole">
            <p:oleObj spid="_x0000_s39944" name="Gráfico" r:id="rId3" imgW="3562243" imgH="1371600" progId="Excel.Chart.8">
              <p:embed/>
            </p:oleObj>
          </a:graphicData>
        </a:graphic>
      </p:graphicFrame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19138" y="5229225"/>
            <a:ext cx="77771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Aft>
                <a:spcPct val="3000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pt-BR">
                <a:solidFill>
                  <a:srgbClr val="965F36"/>
                </a:solidFill>
              </a:rPr>
              <a:t>As dificuldades são vistas como </a:t>
            </a:r>
            <a:r>
              <a:rPr lang="pt-BR" i="1">
                <a:solidFill>
                  <a:srgbClr val="965F36"/>
                </a:solidFill>
              </a:rPr>
              <a:t>externas</a:t>
            </a:r>
            <a:r>
              <a:rPr lang="pt-BR">
                <a:solidFill>
                  <a:srgbClr val="965F36"/>
                </a:solidFill>
              </a:rPr>
              <a:t> ao MP, não como problemas ou lacunas da sua própria atuação</a:t>
            </a:r>
          </a:p>
          <a:p>
            <a:pPr marL="342900" indent="-342900">
              <a:spcAft>
                <a:spcPct val="3000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pt-BR">
                <a:solidFill>
                  <a:srgbClr val="965F36"/>
                </a:solidFill>
              </a:rPr>
              <a:t>Poder Judiciário e Polícia são os mais fortemente responsabilizados pelas dificuldades do 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7"/>
          <p:cNvGrpSpPr>
            <a:grpSpLocks/>
          </p:cNvGrpSpPr>
          <p:nvPr/>
        </p:nvGrpSpPr>
        <p:grpSpPr bwMode="auto">
          <a:xfrm>
            <a:off x="468313" y="1628775"/>
            <a:ext cx="8351837" cy="3887788"/>
            <a:chOff x="295" y="1026"/>
            <a:chExt cx="5261" cy="2449"/>
          </a:xfrm>
        </p:grpSpPr>
        <p:sp>
          <p:nvSpPr>
            <p:cNvPr id="65538" name="AutoShape 5"/>
            <p:cNvSpPr>
              <a:spLocks noChangeArrowheads="1"/>
            </p:cNvSpPr>
            <p:nvPr/>
          </p:nvSpPr>
          <p:spPr bwMode="auto">
            <a:xfrm>
              <a:off x="295" y="1026"/>
              <a:ext cx="5261" cy="2449"/>
            </a:xfrm>
            <a:prstGeom prst="roundRect">
              <a:avLst>
                <a:gd name="adj" fmla="val 16667"/>
              </a:avLst>
            </a:prstGeom>
            <a:solidFill>
              <a:srgbClr val="78633C"/>
            </a:solidFill>
            <a:ln w="9525">
              <a:solidFill>
                <a:srgbClr val="7F4F0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6D8D33"/>
                </a:solidFill>
                <a:latin typeface="Calibri" pitchFamily="34" charset="0"/>
              </a:endParaRPr>
            </a:p>
          </p:txBody>
        </p:sp>
        <p:sp>
          <p:nvSpPr>
            <p:cNvPr id="65539" name="Text Box 6"/>
            <p:cNvSpPr txBox="1">
              <a:spLocks noChangeArrowheads="1"/>
            </p:cNvSpPr>
            <p:nvPr/>
          </p:nvSpPr>
          <p:spPr bwMode="auto">
            <a:xfrm>
              <a:off x="657" y="1344"/>
              <a:ext cx="4672" cy="1452"/>
            </a:xfrm>
            <a:prstGeom prst="rect">
              <a:avLst/>
            </a:prstGeom>
            <a:solidFill>
              <a:srgbClr val="7863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pt-BR" sz="2800">
                  <a:solidFill>
                    <a:schemeClr val="bg1"/>
                  </a:solidFill>
                  <a:latin typeface="Georgia" pitchFamily="18" charset="0"/>
                </a:rPr>
                <a:t>“... o grande problema não é o MP, o grande problema é o Judiciário. Nós evoluímos (...) e eles estão perdidos ainda na história da evolução. E agora você não está tratando mais de um indivíduo. É a coletividade. E o Judiciário não está preparado pra isso”. </a:t>
              </a:r>
            </a:p>
            <a:p>
              <a:pPr algn="r">
                <a:spcAft>
                  <a:spcPts val="1000"/>
                </a:spcAft>
              </a:pPr>
              <a:r>
                <a:rPr lang="pt-BR" sz="2000">
                  <a:solidFill>
                    <a:schemeClr val="bg1"/>
                  </a:solidFill>
                  <a:latin typeface="Georgia" pitchFamily="18" charset="0"/>
                </a:rPr>
                <a:t>(PROMOTOR ENTREVISTADO)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ítulo 4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8509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b="1" smtClean="0">
                <a:solidFill>
                  <a:srgbClr val="7F4F0F"/>
                </a:solidFill>
                <a:latin typeface="Georgia" pitchFamily="18" charset="0"/>
              </a:rPr>
              <a:t>Um retrato pouco alentador</a:t>
            </a:r>
          </a:p>
        </p:txBody>
      </p:sp>
      <p:sp>
        <p:nvSpPr>
          <p:cNvPr id="40969" name="Espaço Reservado para Conteúdo 6"/>
          <p:cNvSpPr>
            <a:spLocks noGrp="1"/>
          </p:cNvSpPr>
          <p:nvPr>
            <p:ph sz="half" idx="1"/>
          </p:nvPr>
        </p:nvSpPr>
        <p:spPr bwMode="auto">
          <a:xfrm>
            <a:off x="457200" y="1052513"/>
            <a:ext cx="4038600" cy="3168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pt-BR" sz="2400" smtClean="0">
                <a:latin typeface="Georgia" pitchFamily="18" charset="0"/>
              </a:rPr>
              <a:t>Para </a:t>
            </a:r>
            <a:r>
              <a:rPr lang="pt-BR" sz="2400" b="1" smtClean="0">
                <a:solidFill>
                  <a:srgbClr val="965F36"/>
                </a:solidFill>
                <a:latin typeface="Georgia" pitchFamily="18" charset="0"/>
              </a:rPr>
              <a:t>90%</a:t>
            </a:r>
            <a:r>
              <a:rPr lang="pt-BR" sz="2400" smtClean="0">
                <a:latin typeface="Georgia" pitchFamily="18" charset="0"/>
              </a:rPr>
              <a:t> dos promotores e procuradores que preencheram o questionário, a população </a:t>
            </a:r>
            <a:r>
              <a:rPr lang="pt-BR" sz="2400" b="1" smtClean="0">
                <a:solidFill>
                  <a:srgbClr val="965F36"/>
                </a:solidFill>
                <a:latin typeface="Georgia" pitchFamily="18" charset="0"/>
              </a:rPr>
              <a:t>desconhece</a:t>
            </a:r>
            <a:r>
              <a:rPr lang="pt-BR" sz="2400" smtClean="0">
                <a:latin typeface="Georgia" pitchFamily="18" charset="0"/>
              </a:rPr>
              <a:t> as atribuições e a atuação do MP</a:t>
            </a:r>
          </a:p>
        </p:txBody>
      </p:sp>
      <p:sp>
        <p:nvSpPr>
          <p:cNvPr id="40963" name="Espaço Reservado para Conteúdo 7"/>
          <p:cNvSpPr>
            <a:spLocks noGrp="1"/>
          </p:cNvSpPr>
          <p:nvPr>
            <p:ph sz="half" idx="2"/>
          </p:nvPr>
        </p:nvSpPr>
        <p:spPr bwMode="auto">
          <a:xfrm>
            <a:off x="4648200" y="1065213"/>
            <a:ext cx="4038600" cy="3155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pt-BR" sz="2400" smtClean="0">
                <a:latin typeface="Georgia" pitchFamily="18" charset="0"/>
              </a:rPr>
              <a:t>A enorme independência funcional dos membros do MP não tem só efeitos positivos...</a:t>
            </a:r>
          </a:p>
          <a:p>
            <a:pPr eaLnBrk="1" hangingPunct="1"/>
            <a:endParaRPr lang="pt-BR" sz="2400" smtClean="0">
              <a:latin typeface="Georgia" pitchFamily="18" charset="0"/>
            </a:endParaRPr>
          </a:p>
          <a:p>
            <a:pPr eaLnBrk="1" hangingPunct="1"/>
            <a:endParaRPr lang="pt-BR" sz="2400" smtClean="0">
              <a:latin typeface="Georgia" pitchFamily="18" charset="0"/>
            </a:endParaRPr>
          </a:p>
        </p:txBody>
      </p:sp>
      <p:sp>
        <p:nvSpPr>
          <p:cNvPr id="40971" name="Text Box 6"/>
          <p:cNvSpPr txBox="1">
            <a:spLocks noChangeArrowheads="1"/>
          </p:cNvSpPr>
          <p:nvPr/>
        </p:nvSpPr>
        <p:spPr bwMode="auto">
          <a:xfrm>
            <a:off x="1023938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789488" y="2581275"/>
          <a:ext cx="3789362" cy="1622425"/>
        </p:xfrm>
        <a:graphic>
          <a:graphicData uri="http://schemas.openxmlformats.org/presentationml/2006/ole">
            <p:oleObj spid="_x0000_s40967" name="Gráfico" r:id="rId3" imgW="2266956" imgH="971460" progId="Excel.Chart.8">
              <p:embed/>
            </p:oleObj>
          </a:graphicData>
        </a:graphic>
      </p:graphicFrame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468313" y="4365625"/>
            <a:ext cx="8280400" cy="792163"/>
            <a:chOff x="295" y="2886"/>
            <a:chExt cx="5216" cy="499"/>
          </a:xfrm>
        </p:grpSpPr>
        <p:sp>
          <p:nvSpPr>
            <p:cNvPr id="40977" name="Rectangle 9"/>
            <p:cNvSpPr>
              <a:spLocks noChangeArrowheads="1"/>
            </p:cNvSpPr>
            <p:nvPr/>
          </p:nvSpPr>
          <p:spPr bwMode="auto">
            <a:xfrm>
              <a:off x="431" y="2931"/>
              <a:ext cx="48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Georgia" pitchFamily="18" charset="0"/>
                </a:rPr>
                <a:t>O que permite a negligência, com muito poucos mecanismos internos ou externos  de responsabilização</a:t>
              </a:r>
            </a:p>
          </p:txBody>
        </p:sp>
        <p:sp>
          <p:nvSpPr>
            <p:cNvPr id="2" name="AutoShape 11"/>
            <p:cNvSpPr>
              <a:spLocks noChangeArrowheads="1"/>
            </p:cNvSpPr>
            <p:nvPr/>
          </p:nvSpPr>
          <p:spPr bwMode="auto">
            <a:xfrm>
              <a:off x="295" y="2886"/>
              <a:ext cx="5216" cy="499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468313" y="5337175"/>
            <a:ext cx="8280400" cy="1368425"/>
            <a:chOff x="295" y="3362"/>
            <a:chExt cx="5216" cy="862"/>
          </a:xfrm>
        </p:grpSpPr>
        <p:sp>
          <p:nvSpPr>
            <p:cNvPr id="40975" name="Rectangle 14"/>
            <p:cNvSpPr>
              <a:spLocks noChangeArrowheads="1"/>
            </p:cNvSpPr>
            <p:nvPr/>
          </p:nvSpPr>
          <p:spPr bwMode="auto">
            <a:xfrm>
              <a:off x="318" y="3380"/>
              <a:ext cx="517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Georgia" pitchFamily="18" charset="0"/>
                </a:rPr>
                <a:t>E dificulta o estabelecimento de padrões institucionais, “fulanizando” a atuação dos membros e fazendo com que a defesa dos mais vulneráveis dependa de orientações pessoais, políticas e ideológicas dos promotores e procuradores</a:t>
              </a:r>
            </a:p>
          </p:txBody>
        </p:sp>
        <p:sp>
          <p:nvSpPr>
            <p:cNvPr id="3" name="AutoShape 15"/>
            <p:cNvSpPr>
              <a:spLocks noChangeArrowheads="1"/>
            </p:cNvSpPr>
            <p:nvPr/>
          </p:nvSpPr>
          <p:spPr bwMode="auto">
            <a:xfrm>
              <a:off x="295" y="3362"/>
              <a:ext cx="5216" cy="862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076825" y="3284538"/>
            <a:ext cx="120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mas também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OleChart spid="40967" grpId="0"/>
      <p:bldP spid="409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ítulo 1"/>
          <p:cNvSpPr>
            <a:spLocks noGrp="1"/>
          </p:cNvSpPr>
          <p:nvPr>
            <p:ph type="title"/>
          </p:nvPr>
        </p:nvSpPr>
        <p:spPr bwMode="auto">
          <a:xfrm>
            <a:off x="492125" y="417513"/>
            <a:ext cx="8229600" cy="7778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b="1" smtClean="0">
                <a:solidFill>
                  <a:srgbClr val="7F4F0F"/>
                </a:solidFill>
                <a:latin typeface="Georgia" pitchFamily="18" charset="0"/>
              </a:rPr>
              <a:t>Em suma,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395288" y="1484313"/>
            <a:ext cx="8424862" cy="47529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è"/>
            </a:pPr>
            <a:r>
              <a:rPr lang="pt-BR" sz="2400" smtClean="0">
                <a:latin typeface="Georgia" pitchFamily="18" charset="0"/>
              </a:rPr>
              <a:t>A autonomia, o poder, o prestígio e os recursos de que desfrutam os membros do Ministério Público desde a Constituição de 1988 não correspondem às expectativas então criadas em torno do órgão</a:t>
            </a:r>
          </a:p>
          <a:p>
            <a:pPr marL="609600" indent="-609600" eaLnBrk="1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è"/>
            </a:pPr>
            <a:r>
              <a:rPr lang="pt-BR" sz="2400" smtClean="0">
                <a:latin typeface="Georgia" pitchFamily="18" charset="0"/>
              </a:rPr>
              <a:t>Longe de ser o “guardião da democracia e da lei” e o defensor dos interesses coletivos, os membros do MP concentram-se mais na sua tradicional tarefa de acusação penal, no combate à corrupção e em algumas outras áreas específicas...</a:t>
            </a:r>
          </a:p>
          <a:p>
            <a:pPr marL="609600" indent="-609600" eaLnBrk="1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è"/>
            </a:pPr>
            <a:r>
              <a:rPr lang="pt-BR" sz="2400" smtClean="0">
                <a:latin typeface="Georgia" pitchFamily="18" charset="0"/>
              </a:rPr>
              <a:t>... negligenciado tarefas imprescindíveis à garantia de direitos básicos, como o controle externo das polícias e a fiscalização das punições legais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1641475" y="273050"/>
            <a:ext cx="607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solidFill>
                  <a:srgbClr val="5F4E2F"/>
                </a:solidFill>
                <a:latin typeface="Georgia" pitchFamily="18" charset="0"/>
              </a:rPr>
              <a:t>Pano de fundo e indagações </a:t>
            </a:r>
          </a:p>
          <a:p>
            <a:pPr algn="ctr"/>
            <a:r>
              <a:rPr lang="pt-BR" sz="3200" b="1">
                <a:solidFill>
                  <a:srgbClr val="5F4E2F"/>
                </a:solidFill>
                <a:latin typeface="Georgia" pitchFamily="18" charset="0"/>
              </a:rPr>
              <a:t>motivadoras da pesquisa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188" y="1581150"/>
            <a:ext cx="8137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200">
                <a:latin typeface="Georgia" pitchFamily="18" charset="0"/>
              </a:rPr>
              <a:t>Com a Constituição de 1988, o MP foi a instituição brasileira que mais ampliou seu poder, sua autonomia e suas atribuições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42988" y="2789238"/>
            <a:ext cx="7273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>
                <a:latin typeface="Georgia" pitchFamily="18" charset="0"/>
              </a:rPr>
              <a:t>Além da tradicional função de parte acusatória no processo penal, passou a ser definido como defensor da ordem jurídica, guardião do regime democrático e promotor de direitos difusos e coletivos</a:t>
            </a:r>
            <a:endParaRPr lang="pt-BR">
              <a:solidFill>
                <a:srgbClr val="6D8D33"/>
              </a:solidFill>
              <a:latin typeface="Georgia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11188" y="3848100"/>
            <a:ext cx="81375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30000"/>
              </a:spcAft>
              <a:buFont typeface="Wingdings" pitchFamily="2" charset="2"/>
              <a:buChar char="v"/>
            </a:pPr>
            <a:r>
              <a:rPr lang="pt-BR" sz="2200">
                <a:latin typeface="Georgia" pitchFamily="18" charset="0"/>
              </a:rPr>
              <a:t>Quase 30 anos depois, como se pode avaliar a atuação do órgão? As expectativas de 1988 foram cumpridas?</a:t>
            </a:r>
          </a:p>
          <a:p>
            <a:pPr marL="800100" lvl="1" indent="-342900">
              <a:spcAft>
                <a:spcPct val="30000"/>
              </a:spcAft>
              <a:buFont typeface="Wingdings" pitchFamily="2" charset="2"/>
              <a:buChar char="ü"/>
            </a:pPr>
            <a:r>
              <a:rPr lang="pt-BR">
                <a:latin typeface="Georgia" pitchFamily="18" charset="0"/>
              </a:rPr>
              <a:t>Como o MP vem se desempenhando nas suas novas atribuições, especialmente na defesa dos direitos da população mais pobre e vulnerável?</a:t>
            </a:r>
            <a:r>
              <a:rPr lang="pt-BR">
                <a:solidFill>
                  <a:srgbClr val="6D8D33"/>
                </a:solidFill>
                <a:latin typeface="Georgia" pitchFamily="18" charset="0"/>
              </a:rPr>
              <a:t> </a:t>
            </a:r>
          </a:p>
          <a:p>
            <a:pPr marL="800100" lvl="1" indent="-342900">
              <a:spcAft>
                <a:spcPct val="30000"/>
              </a:spcAft>
              <a:buFont typeface="Wingdings" pitchFamily="2" charset="2"/>
              <a:buChar char="ü"/>
            </a:pPr>
            <a:r>
              <a:rPr lang="pt-BR">
                <a:latin typeface="Georgia" pitchFamily="18" charset="0"/>
              </a:rPr>
              <a:t>Hoje é possível considerá-lo efetivamente o “guardião da democracia” brasileira?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6"/>
          <p:cNvSpPr>
            <a:spLocks noChangeArrowheads="1"/>
          </p:cNvSpPr>
          <p:nvPr/>
        </p:nvSpPr>
        <p:spPr bwMode="auto">
          <a:xfrm>
            <a:off x="323850" y="333375"/>
            <a:ext cx="8640763" cy="3022600"/>
          </a:xfrm>
          <a:prstGeom prst="roundRect">
            <a:avLst>
              <a:gd name="adj" fmla="val 16667"/>
            </a:avLst>
          </a:prstGeom>
          <a:solidFill>
            <a:srgbClr val="382E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pt-BR" sz="3200" b="1">
                <a:solidFill>
                  <a:schemeClr val="bg1"/>
                </a:solidFill>
              </a:rPr>
              <a:t>Equipe:</a:t>
            </a:r>
          </a:p>
          <a:p>
            <a:r>
              <a:rPr lang="pt-BR" sz="2400">
                <a:solidFill>
                  <a:schemeClr val="bg1"/>
                </a:solidFill>
              </a:rPr>
              <a:t>Julita Lemgruber e Ludmila Ribeiro (coords.)</a:t>
            </a:r>
          </a:p>
          <a:p>
            <a:r>
              <a:rPr lang="pt-BR" sz="2400">
                <a:solidFill>
                  <a:schemeClr val="bg1"/>
                </a:solidFill>
              </a:rPr>
              <a:t>Thais Duarte</a:t>
            </a:r>
          </a:p>
          <a:p>
            <a:r>
              <a:rPr lang="pt-BR" sz="2400">
                <a:solidFill>
                  <a:schemeClr val="bg1"/>
                </a:solidFill>
              </a:rPr>
              <a:t>Leonarda Musumeci</a:t>
            </a:r>
          </a:p>
          <a:p>
            <a:endParaRPr lang="pt-BR" sz="2400">
              <a:solidFill>
                <a:schemeClr val="bg1"/>
              </a:solidFill>
            </a:endParaRPr>
          </a:p>
          <a:p>
            <a:r>
              <a:rPr lang="pt-BR" sz="2400">
                <a:solidFill>
                  <a:schemeClr val="bg1"/>
                </a:solidFill>
              </a:rPr>
              <a:t>Fernanda Novaes Cruz e Renata Mauro Cardoso</a:t>
            </a:r>
          </a:p>
          <a:p>
            <a:r>
              <a:rPr lang="pt-BR" sz="2400">
                <a:solidFill>
                  <a:schemeClr val="bg1"/>
                </a:solidFill>
              </a:rPr>
              <a:t>(assistentes de pesquisa)</a:t>
            </a:r>
          </a:p>
        </p:txBody>
      </p:sp>
      <p:sp>
        <p:nvSpPr>
          <p:cNvPr id="68611" name="AutoShape 7"/>
          <p:cNvSpPr>
            <a:spLocks noChangeArrowheads="1"/>
          </p:cNvSpPr>
          <p:nvPr/>
        </p:nvSpPr>
        <p:spPr bwMode="auto">
          <a:xfrm>
            <a:off x="323850" y="3500438"/>
            <a:ext cx="8569325" cy="2879725"/>
          </a:xfrm>
          <a:prstGeom prst="roundRect">
            <a:avLst>
              <a:gd name="adj" fmla="val 16667"/>
            </a:avLst>
          </a:prstGeom>
          <a:solidFill>
            <a:srgbClr val="78633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pt-BR" sz="3200" b="1">
                <a:solidFill>
                  <a:schemeClr val="bg1"/>
                </a:solidFill>
              </a:rPr>
              <a:t>Parcerias:</a:t>
            </a:r>
          </a:p>
          <a:p>
            <a:r>
              <a:rPr lang="pt-BR" sz="2400">
                <a:solidFill>
                  <a:schemeClr val="bg1"/>
                </a:solidFill>
              </a:rPr>
              <a:t>Conselho Nacional do Ministério Público (CNMP)</a:t>
            </a:r>
          </a:p>
          <a:p>
            <a:r>
              <a:rPr lang="pt-BR" sz="2400">
                <a:solidFill>
                  <a:schemeClr val="bg1"/>
                </a:solidFill>
              </a:rPr>
              <a:t>Grupo Nacional de Membros do Ministério Público (GNMP)</a:t>
            </a:r>
          </a:p>
          <a:p>
            <a:r>
              <a:rPr lang="pt-BR" sz="2400">
                <a:solidFill>
                  <a:schemeClr val="bg1"/>
                </a:solidFill>
              </a:rPr>
              <a:t>Secretaria de Reforma do Judiciário do Ministério da Justiça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539750" y="260350"/>
            <a:ext cx="8064500" cy="4608513"/>
          </a:xfrm>
          <a:prstGeom prst="roundRect">
            <a:avLst>
              <a:gd name="adj" fmla="val 16667"/>
            </a:avLst>
          </a:prstGeom>
          <a:solidFill>
            <a:srgbClr val="5F4E2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pt-BR" sz="3200" b="1">
                <a:solidFill>
                  <a:schemeClr val="bg1"/>
                </a:solidFill>
              </a:rPr>
              <a:t>Apoio administrativo:</a:t>
            </a:r>
          </a:p>
          <a:p>
            <a:r>
              <a:rPr lang="pt-BR" sz="2400">
                <a:solidFill>
                  <a:schemeClr val="bg1"/>
                </a:solidFill>
              </a:rPr>
              <a:t>Ana Paula Andrade</a:t>
            </a:r>
          </a:p>
          <a:p>
            <a:endParaRPr lang="pt-BR" sz="2400">
              <a:solidFill>
                <a:schemeClr val="bg1"/>
              </a:solidFill>
            </a:endParaRPr>
          </a:p>
          <a:p>
            <a:r>
              <a:rPr lang="pt-BR" sz="3200" b="1">
                <a:solidFill>
                  <a:schemeClr val="bg1"/>
                </a:solidFill>
              </a:rPr>
              <a:t>Apoio financeiro à pesquisa:</a:t>
            </a:r>
          </a:p>
          <a:p>
            <a:r>
              <a:rPr lang="pt-BR" sz="2400">
                <a:solidFill>
                  <a:schemeClr val="bg1"/>
                </a:solidFill>
              </a:rPr>
              <a:t>Fundo de Investimento Social da </a:t>
            </a:r>
          </a:p>
          <a:p>
            <a:r>
              <a:rPr lang="pt-BR" sz="2400">
                <a:solidFill>
                  <a:schemeClr val="bg1"/>
                </a:solidFill>
              </a:rPr>
              <a:t>Família A. Jacob e Betty Lafer</a:t>
            </a:r>
          </a:p>
          <a:p>
            <a:endParaRPr lang="pt-BR" sz="2400">
              <a:solidFill>
                <a:schemeClr val="bg1"/>
              </a:solidFill>
            </a:endParaRPr>
          </a:p>
          <a:p>
            <a:r>
              <a:rPr lang="pt-BR" sz="3200" b="1">
                <a:solidFill>
                  <a:schemeClr val="bg1"/>
                </a:solidFill>
              </a:rPr>
              <a:t>Apoio institucional ao CESeC</a:t>
            </a:r>
            <a:r>
              <a:rPr lang="pt-BR" sz="2800" b="1">
                <a:solidFill>
                  <a:schemeClr val="bg1"/>
                </a:solidFill>
              </a:rPr>
              <a:t>:</a:t>
            </a:r>
          </a:p>
          <a:p>
            <a:r>
              <a:rPr lang="pt-BR" sz="2400">
                <a:solidFill>
                  <a:schemeClr val="bg1"/>
                </a:solidFill>
              </a:rPr>
              <a:t>Fundação Ford</a:t>
            </a:r>
          </a:p>
          <a:p>
            <a:r>
              <a:rPr lang="pt-BR" sz="2400">
                <a:solidFill>
                  <a:schemeClr val="bg1"/>
                </a:solidFill>
              </a:rPr>
              <a:t>Open Society Foundations</a:t>
            </a:r>
          </a:p>
        </p:txBody>
      </p:sp>
      <p:grpSp>
        <p:nvGrpSpPr>
          <p:cNvPr id="69635" name="Group 10"/>
          <p:cNvGrpSpPr>
            <a:grpSpLocks/>
          </p:cNvGrpSpPr>
          <p:nvPr/>
        </p:nvGrpSpPr>
        <p:grpSpPr bwMode="auto">
          <a:xfrm>
            <a:off x="2441575" y="5626100"/>
            <a:ext cx="4260850" cy="947738"/>
            <a:chOff x="1557" y="3544"/>
            <a:chExt cx="2684" cy="597"/>
          </a:xfrm>
        </p:grpSpPr>
        <p:pic>
          <p:nvPicPr>
            <p:cNvPr id="69637" name="Picture 11" descr="logo horizontal Pre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27" y="3560"/>
              <a:ext cx="1414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8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57" y="3544"/>
              <a:ext cx="998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636" name="Text Box 9"/>
          <p:cNvSpPr txBox="1">
            <a:spLocks noChangeArrowheads="1"/>
          </p:cNvSpPr>
          <p:nvPr/>
        </p:nvSpPr>
        <p:spPr bwMode="auto">
          <a:xfrm>
            <a:off x="3363913" y="5010150"/>
            <a:ext cx="241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382E1C"/>
                </a:solidFill>
              </a:rPr>
              <a:t>Realização: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6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rgbClr val="382E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8" y="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7"/>
          <p:cNvSpPr txBox="1">
            <a:spLocks noChangeArrowheads="1"/>
          </p:cNvSpPr>
          <p:nvPr/>
        </p:nvSpPr>
        <p:spPr bwMode="auto">
          <a:xfrm>
            <a:off x="468313" y="5724525"/>
            <a:ext cx="82026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</a:rPr>
              <a:t>Os resultados completos da pesquisa encontram-se no site</a:t>
            </a:r>
          </a:p>
          <a:p>
            <a:pPr algn="ctr"/>
            <a:r>
              <a:rPr lang="pt-BR" sz="3200">
                <a:solidFill>
                  <a:schemeClr val="bg1"/>
                </a:solidFill>
              </a:rPr>
              <a:t>www.ucamcesec.com.br</a:t>
            </a:r>
            <a:endParaRPr lang="pt-B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2390775" y="500063"/>
            <a:ext cx="4295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solidFill>
                  <a:srgbClr val="965F36"/>
                </a:solidFill>
                <a:latin typeface="Georgia" pitchFamily="18" charset="0"/>
              </a:rPr>
              <a:t>Objetivos do estudo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57238" y="1268413"/>
            <a:ext cx="755967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55000"/>
              </a:spcAft>
              <a:buFont typeface="Wingdings" pitchFamily="2" charset="2"/>
              <a:buChar char="v"/>
            </a:pPr>
            <a:r>
              <a:rPr lang="pt-BR" sz="2400">
                <a:latin typeface="Georgia" pitchFamily="18" charset="0"/>
              </a:rPr>
              <a:t>Traçar o perfil dos promotores e procuradores brasileiros na ativa</a:t>
            </a:r>
          </a:p>
          <a:p>
            <a:pPr marL="342900" indent="-342900">
              <a:spcAft>
                <a:spcPct val="55000"/>
              </a:spcAft>
              <a:buFont typeface="Wingdings" pitchFamily="2" charset="2"/>
              <a:buChar char="v"/>
            </a:pPr>
            <a:r>
              <a:rPr lang="pt-BR" sz="2400">
                <a:latin typeface="Georgia" pitchFamily="18" charset="0"/>
              </a:rPr>
              <a:t>Fazer um balanço da atuação do MP pós-88 com base nas opiniões e avaliações dos seus próprios membros</a:t>
            </a:r>
          </a:p>
          <a:p>
            <a:pPr marL="342900" indent="-342900">
              <a:spcAft>
                <a:spcPct val="55000"/>
              </a:spcAft>
              <a:buFont typeface="Wingdings" pitchFamily="2" charset="2"/>
              <a:buChar char="v"/>
            </a:pPr>
            <a:r>
              <a:rPr lang="pt-BR" sz="2400">
                <a:latin typeface="Georgia" pitchFamily="18" charset="0"/>
              </a:rPr>
              <a:t>Avaliar, especialmente, o desempenho do MP em três áreas de sua competência que são nevrálgicas para o avanço e a consolidação da democracia:</a:t>
            </a:r>
          </a:p>
          <a:p>
            <a:pPr marL="800100" lvl="1" indent="-342900">
              <a:spcAft>
                <a:spcPct val="30000"/>
              </a:spcAft>
              <a:buFont typeface="Wingdings" pitchFamily="2" charset="2"/>
              <a:buChar char="ü"/>
            </a:pPr>
            <a:r>
              <a:rPr lang="pt-BR" sz="2400">
                <a:latin typeface="Georgia" pitchFamily="18" charset="0"/>
              </a:rPr>
              <a:t>Controle externo da polícia</a:t>
            </a:r>
          </a:p>
          <a:p>
            <a:pPr marL="800100" lvl="1" indent="-342900">
              <a:spcAft>
                <a:spcPct val="30000"/>
              </a:spcAft>
              <a:buFont typeface="Wingdings" pitchFamily="2" charset="2"/>
              <a:buChar char="ü"/>
            </a:pPr>
            <a:r>
              <a:rPr lang="pt-BR" sz="2400">
                <a:latin typeface="Georgia" pitchFamily="18" charset="0"/>
              </a:rPr>
              <a:t> Supervisão da pena de prisão</a:t>
            </a:r>
          </a:p>
          <a:p>
            <a:pPr marL="800100" lvl="1" indent="-342900">
              <a:spcAft>
                <a:spcPct val="30000"/>
              </a:spcAft>
              <a:buFont typeface="Wingdings" pitchFamily="2" charset="2"/>
              <a:buChar char="ü"/>
            </a:pPr>
            <a:r>
              <a:rPr lang="pt-BR" sz="2400">
                <a:latin typeface="Georgia" pitchFamily="18" charset="0"/>
              </a:rPr>
              <a:t>Defesa de interesses difusos e coletivos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 bwMode="auto">
          <a:xfrm>
            <a:off x="2655888" y="333375"/>
            <a:ext cx="3827462" cy="6524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200" b="1" smtClean="0">
                <a:solidFill>
                  <a:srgbClr val="965F36"/>
                </a:solidFill>
                <a:latin typeface="Georgia" pitchFamily="18" charset="0"/>
              </a:rPr>
              <a:t>A pesquisa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35025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40000"/>
              </a:spcAft>
              <a:buFont typeface="Wingdings" pitchFamily="2" charset="2"/>
              <a:buChar char="v"/>
            </a:pPr>
            <a:r>
              <a:rPr lang="pt-BR" sz="2400">
                <a:latin typeface="Georgia" pitchFamily="18" charset="0"/>
              </a:rPr>
              <a:t>Entrevistas semiabertas com promotores de MG e do RJ</a:t>
            </a:r>
          </a:p>
          <a:p>
            <a:pPr marL="342900" indent="-342900">
              <a:spcAft>
                <a:spcPct val="40000"/>
              </a:spcAft>
              <a:buFont typeface="Wingdings" pitchFamily="2" charset="2"/>
              <a:buChar char="v"/>
            </a:pPr>
            <a:r>
              <a:rPr lang="pt-BR" sz="2400">
                <a:latin typeface="Georgia" pitchFamily="18" charset="0"/>
              </a:rPr>
              <a:t>Grupos de discussão com promotores, policiais, agentes penitenciários e ativistas de movimentos sociais</a:t>
            </a:r>
          </a:p>
          <a:p>
            <a:pPr marL="342900" indent="-342900">
              <a:spcAft>
                <a:spcPct val="40000"/>
              </a:spcAft>
              <a:buFont typeface="Wingdings" pitchFamily="2" charset="2"/>
              <a:buChar char="v"/>
            </a:pPr>
            <a:r>
              <a:rPr lang="pt-BR" sz="2400">
                <a:latin typeface="Georgia" pitchFamily="18" charset="0"/>
              </a:rPr>
              <a:t>Coleta de informações nos websites dos 27 MPs estaduais e do DF sobre:</a:t>
            </a:r>
          </a:p>
          <a:p>
            <a:pPr marL="800100" lvl="1" indent="-342900">
              <a:spcAft>
                <a:spcPct val="40000"/>
              </a:spcAft>
              <a:buFont typeface="Wingdings" pitchFamily="2" charset="2"/>
              <a:buChar char="ü"/>
            </a:pPr>
            <a:r>
              <a:rPr lang="pt-BR" sz="2000">
                <a:latin typeface="Georgia" pitchFamily="18" charset="0"/>
              </a:rPr>
              <a:t>Número atualizado de membros ativos (Portal Transparência)</a:t>
            </a:r>
          </a:p>
          <a:p>
            <a:pPr marL="800100" lvl="1" indent="-342900">
              <a:spcAft>
                <a:spcPct val="40000"/>
              </a:spcAft>
              <a:buFont typeface="Wingdings" pitchFamily="2" charset="2"/>
              <a:buChar char="ü"/>
            </a:pPr>
            <a:r>
              <a:rPr lang="pt-BR" sz="2000">
                <a:latin typeface="Georgia" pitchFamily="18" charset="0"/>
              </a:rPr>
              <a:t>Número e descrição das áreas de atuação do órgão local</a:t>
            </a:r>
          </a:p>
          <a:p>
            <a:pPr marL="800100" lvl="1" indent="-342900">
              <a:spcAft>
                <a:spcPct val="50000"/>
              </a:spcAft>
              <a:buFont typeface="Wingdings" pitchFamily="2" charset="2"/>
              <a:buChar char="ü"/>
            </a:pPr>
            <a:r>
              <a:rPr lang="pt-BR" sz="2000">
                <a:latin typeface="Georgia" pitchFamily="18" charset="0"/>
              </a:rPr>
              <a:t>Número e tipos de canais de comunicação com o público</a:t>
            </a:r>
          </a:p>
          <a:p>
            <a:pPr marL="342900" indent="-342900">
              <a:spcAft>
                <a:spcPct val="40000"/>
              </a:spcAft>
              <a:buFont typeface="Wingdings" pitchFamily="2" charset="2"/>
              <a:buChar char="v"/>
            </a:pPr>
            <a:r>
              <a:rPr lang="pt-BR" sz="2400">
                <a:latin typeface="Georgia" pitchFamily="18" charset="0"/>
              </a:rPr>
              <a:t>Aplicação de questionário online, respondido por 899 promotores e procuradores, representativos dos 12.326 membros dos dos MPs estaduais e federais existentes no início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104900" y="333375"/>
            <a:ext cx="6851650" cy="7778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200" b="1" smtClean="0">
                <a:solidFill>
                  <a:srgbClr val="965F36"/>
                </a:solidFill>
                <a:latin typeface="Georgia" pitchFamily="18" charset="0"/>
              </a:rPr>
              <a:t>Perfil dos membros do MP</a:t>
            </a:r>
          </a:p>
        </p:txBody>
      </p:sp>
      <p:sp>
        <p:nvSpPr>
          <p:cNvPr id="44051" name="Rectangle 4"/>
          <p:cNvSpPr>
            <a:spLocks noChangeArrowheads="1"/>
          </p:cNvSpPr>
          <p:nvPr/>
        </p:nvSpPr>
        <p:spPr bwMode="auto">
          <a:xfrm>
            <a:off x="3076575" y="3057525"/>
            <a:ext cx="11350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4052" name="Rectangle 5"/>
          <p:cNvSpPr>
            <a:spLocks noChangeArrowheads="1"/>
          </p:cNvSpPr>
          <p:nvPr/>
        </p:nvSpPr>
        <p:spPr bwMode="auto">
          <a:xfrm>
            <a:off x="3076575" y="3057525"/>
            <a:ext cx="1857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1188" y="1500188"/>
            <a:ext cx="1728787" cy="2170112"/>
            <a:chOff x="385" y="945"/>
            <a:chExt cx="1089" cy="1367"/>
          </a:xfrm>
        </p:grpSpPr>
        <p:grpSp>
          <p:nvGrpSpPr>
            <p:cNvPr id="44070" name="Group 6"/>
            <p:cNvGrpSpPr>
              <a:grpSpLocks/>
            </p:cNvGrpSpPr>
            <p:nvPr/>
          </p:nvGrpSpPr>
          <p:grpSpPr bwMode="auto">
            <a:xfrm>
              <a:off x="385" y="945"/>
              <a:ext cx="1089" cy="1093"/>
              <a:chOff x="476" y="935"/>
              <a:chExt cx="1089" cy="1093"/>
            </a:xfrm>
          </p:grpSpPr>
          <p:pic>
            <p:nvPicPr>
              <p:cNvPr id="44072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6" y="935"/>
                <a:ext cx="1089" cy="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73" name="Text Box 8"/>
              <p:cNvSpPr txBox="1">
                <a:spLocks noChangeArrowheads="1"/>
              </p:cNvSpPr>
              <p:nvPr/>
            </p:nvSpPr>
            <p:spPr bwMode="auto">
              <a:xfrm>
                <a:off x="521" y="1797"/>
                <a:ext cx="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/>
                  <a:t>30%</a:t>
                </a:r>
              </a:p>
            </p:txBody>
          </p:sp>
          <p:sp>
            <p:nvSpPr>
              <p:cNvPr id="44074" name="Text Box 9"/>
              <p:cNvSpPr txBox="1">
                <a:spLocks noChangeArrowheads="1"/>
              </p:cNvSpPr>
              <p:nvPr/>
            </p:nvSpPr>
            <p:spPr bwMode="auto">
              <a:xfrm>
                <a:off x="1111" y="1797"/>
                <a:ext cx="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/>
                  <a:t>70%</a:t>
                </a:r>
              </a:p>
            </p:txBody>
          </p:sp>
        </p:grpSp>
        <p:sp>
          <p:nvSpPr>
            <p:cNvPr id="44071" name="Text Box 10"/>
            <p:cNvSpPr txBox="1">
              <a:spLocks noChangeArrowheads="1"/>
            </p:cNvSpPr>
            <p:nvPr/>
          </p:nvSpPr>
          <p:spPr bwMode="auto">
            <a:xfrm>
              <a:off x="642" y="2024"/>
              <a:ext cx="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965F36"/>
                  </a:solidFill>
                </a:rPr>
                <a:t>Sexo</a:t>
              </a:r>
            </a:p>
          </p:txBody>
        </p:sp>
      </p:grpSp>
      <p:grpSp>
        <p:nvGrpSpPr>
          <p:cNvPr id="44076" name="Group 44"/>
          <p:cNvGrpSpPr>
            <a:grpSpLocks/>
          </p:cNvGrpSpPr>
          <p:nvPr/>
        </p:nvGrpSpPr>
        <p:grpSpPr bwMode="auto">
          <a:xfrm>
            <a:off x="0" y="865188"/>
            <a:ext cx="8966200" cy="3211512"/>
            <a:chOff x="0" y="545"/>
            <a:chExt cx="5648" cy="2023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0" y="545"/>
              <a:ext cx="5648" cy="2023"/>
              <a:chOff x="0" y="545"/>
              <a:chExt cx="5648" cy="2023"/>
            </a:xfrm>
          </p:grpSpPr>
          <p:grpSp>
            <p:nvGrpSpPr>
              <p:cNvPr id="44066" name="Group 32"/>
              <p:cNvGrpSpPr>
                <a:grpSpLocks/>
              </p:cNvGrpSpPr>
              <p:nvPr/>
            </p:nvGrpSpPr>
            <p:grpSpPr bwMode="auto">
              <a:xfrm>
                <a:off x="1701" y="545"/>
                <a:ext cx="3947" cy="2023"/>
                <a:chOff x="1701" y="545"/>
                <a:chExt cx="3947" cy="2023"/>
              </a:xfrm>
            </p:grpSpPr>
            <p:graphicFrame>
              <p:nvGraphicFramePr>
                <p:cNvPr id="44045" name="Object 13"/>
                <p:cNvGraphicFramePr>
                  <a:graphicFrameLocks noChangeAspect="1"/>
                </p:cNvGraphicFramePr>
                <p:nvPr/>
              </p:nvGraphicFramePr>
              <p:xfrm>
                <a:off x="1701" y="545"/>
                <a:ext cx="2530" cy="2014"/>
              </p:xfrm>
              <a:graphic>
                <a:graphicData uri="http://schemas.openxmlformats.org/presentationml/2006/ole">
                  <p:oleObj spid="_x0000_s44045" name="Gráfico" r:id="rId5" imgW="2524122" imgH="2038230" progId="Excel.Chart.8">
                    <p:embed/>
                  </p:oleObj>
                </a:graphicData>
              </a:graphic>
            </p:graphicFrame>
            <p:graphicFrame>
              <p:nvGraphicFramePr>
                <p:cNvPr id="44046" name="Object 14"/>
                <p:cNvGraphicFramePr>
                  <a:graphicFrameLocks noChangeAspect="1"/>
                </p:cNvGraphicFramePr>
                <p:nvPr/>
              </p:nvGraphicFramePr>
              <p:xfrm>
                <a:off x="3109" y="545"/>
                <a:ext cx="2539" cy="2023"/>
              </p:xfrm>
              <a:graphic>
                <a:graphicData uri="http://schemas.openxmlformats.org/presentationml/2006/ole">
                  <p:oleObj spid="_x0000_s44046" name="Gráfico" r:id="rId6" imgW="2533577" imgH="2047950" progId="Excel.Chart.8">
                    <p:embed/>
                  </p:oleObj>
                </a:graphicData>
              </a:graphic>
            </p:graphicFrame>
          </p:grpSp>
          <p:grpSp>
            <p:nvGrpSpPr>
              <p:cNvPr id="44067" name="Group 21"/>
              <p:cNvGrpSpPr>
                <a:grpSpLocks/>
              </p:cNvGrpSpPr>
              <p:nvPr/>
            </p:nvGrpSpPr>
            <p:grpSpPr bwMode="auto">
              <a:xfrm>
                <a:off x="0" y="1538"/>
                <a:ext cx="3763" cy="774"/>
                <a:chOff x="0" y="1538"/>
                <a:chExt cx="3763" cy="774"/>
              </a:xfrm>
            </p:grpSpPr>
            <p:sp>
              <p:nvSpPr>
                <p:cNvPr id="4406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1538"/>
                  <a:ext cx="11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406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35" y="2024"/>
                  <a:ext cx="9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>
                      <a:solidFill>
                        <a:srgbClr val="965F36"/>
                      </a:solidFill>
                    </a:rPr>
                    <a:t>Raça/cor</a:t>
                  </a:r>
                </a:p>
              </p:txBody>
            </p:sp>
          </p:grpSp>
        </p:grpSp>
        <p:sp>
          <p:nvSpPr>
            <p:cNvPr id="44064" name="Text Box 34"/>
            <p:cNvSpPr txBox="1">
              <a:spLocks noChangeArrowheads="1"/>
            </p:cNvSpPr>
            <p:nvPr/>
          </p:nvSpPr>
          <p:spPr bwMode="auto">
            <a:xfrm>
              <a:off x="2744" y="754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/>
                <a:t>MP</a:t>
              </a:r>
            </a:p>
          </p:txBody>
        </p:sp>
        <p:sp>
          <p:nvSpPr>
            <p:cNvPr id="44065" name="Text Box 35"/>
            <p:cNvSpPr txBox="1">
              <a:spLocks noChangeArrowheads="1"/>
            </p:cNvSpPr>
            <p:nvPr/>
          </p:nvSpPr>
          <p:spPr bwMode="auto">
            <a:xfrm>
              <a:off x="4332" y="713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/>
                <a:t>População de 27 a 71 anos</a:t>
              </a:r>
            </a:p>
          </p:txBody>
        </p:sp>
      </p:grpSp>
      <p:grpSp>
        <p:nvGrpSpPr>
          <p:cNvPr id="44063" name="Group 31"/>
          <p:cNvGrpSpPr>
            <a:grpSpLocks/>
          </p:cNvGrpSpPr>
          <p:nvPr/>
        </p:nvGrpSpPr>
        <p:grpSpPr bwMode="auto">
          <a:xfrm>
            <a:off x="539750" y="3787775"/>
            <a:ext cx="8280400" cy="3025775"/>
            <a:chOff x="340" y="2386"/>
            <a:chExt cx="5216" cy="1906"/>
          </a:xfrm>
        </p:grpSpPr>
        <p:grpSp>
          <p:nvGrpSpPr>
            <p:cNvPr id="44056" name="Group 30"/>
            <p:cNvGrpSpPr>
              <a:grpSpLocks/>
            </p:cNvGrpSpPr>
            <p:nvPr/>
          </p:nvGrpSpPr>
          <p:grpSpPr bwMode="auto">
            <a:xfrm>
              <a:off x="1560" y="2386"/>
              <a:ext cx="3996" cy="1906"/>
              <a:chOff x="1560" y="2386"/>
              <a:chExt cx="3996" cy="1906"/>
            </a:xfrm>
          </p:grpSpPr>
          <p:graphicFrame>
            <p:nvGraphicFramePr>
              <p:cNvPr id="44049" name="Object 17"/>
              <p:cNvGraphicFramePr>
                <a:graphicFrameLocks noChangeAspect="1"/>
              </p:cNvGraphicFramePr>
              <p:nvPr/>
            </p:nvGraphicFramePr>
            <p:xfrm>
              <a:off x="1560" y="2386"/>
              <a:ext cx="3996" cy="1906"/>
            </p:xfrm>
            <a:graphic>
              <a:graphicData uri="http://schemas.openxmlformats.org/presentationml/2006/ole">
                <p:oleObj spid="_x0000_s44049" name="Gráfico" r:id="rId7" imgW="3371799" imgH="1609740" progId="Excel.Chart.8">
                  <p:embed/>
                </p:oleObj>
              </a:graphicData>
            </a:graphic>
          </p:graphicFrame>
          <p:pic>
            <p:nvPicPr>
              <p:cNvPr id="44058" name="Picture 2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839" y="2976"/>
                <a:ext cx="301" cy="545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  <p:pic>
            <p:nvPicPr>
              <p:cNvPr id="44059" name="Picture 2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90" y="2976"/>
                <a:ext cx="340" cy="545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  <p:grpSp>
            <p:nvGrpSpPr>
              <p:cNvPr id="44060" name="Group 29"/>
              <p:cNvGrpSpPr>
                <a:grpSpLocks/>
              </p:cNvGrpSpPr>
              <p:nvPr/>
            </p:nvGrpSpPr>
            <p:grpSpPr bwMode="auto">
              <a:xfrm>
                <a:off x="4150" y="2704"/>
                <a:ext cx="816" cy="464"/>
                <a:chOff x="4150" y="2739"/>
                <a:chExt cx="816" cy="464"/>
              </a:xfrm>
            </p:grpSpPr>
            <p:pic>
              <p:nvPicPr>
                <p:cNvPr id="44061" name="Picture 27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150" y="2749"/>
                  <a:ext cx="310" cy="454"/>
                </a:xfrm>
                <a:prstGeom prst="rect">
                  <a:avLst/>
                </a:prstGeom>
                <a:noFill/>
                <a:ln w="1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062" name="Picture 28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676" y="2739"/>
                  <a:ext cx="290" cy="464"/>
                </a:xfrm>
                <a:prstGeom prst="rect">
                  <a:avLst/>
                </a:prstGeom>
                <a:noFill/>
                <a:ln w="1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4057" name="Text Box 18"/>
            <p:cNvSpPr txBox="1">
              <a:spLocks noChangeArrowheads="1"/>
            </p:cNvSpPr>
            <p:nvPr/>
          </p:nvSpPr>
          <p:spPr bwMode="auto">
            <a:xfrm>
              <a:off x="340" y="3022"/>
              <a:ext cx="13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965F36"/>
                  </a:solidFill>
                </a:rPr>
                <a:t>Origem social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4284662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25" y="3933825"/>
            <a:ext cx="28813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476375" y="836613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965F36"/>
                </a:solidFill>
              </a:rPr>
              <a:t>Por cargo</a:t>
            </a:r>
          </a:p>
        </p:txBody>
      </p:sp>
      <p:sp>
        <p:nvSpPr>
          <p:cNvPr id="23570" name="Título 1"/>
          <p:cNvSpPr>
            <a:spLocks/>
          </p:cNvSpPr>
          <p:nvPr/>
        </p:nvSpPr>
        <p:spPr bwMode="auto">
          <a:xfrm>
            <a:off x="1104900" y="188913"/>
            <a:ext cx="685165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>
                <a:solidFill>
                  <a:srgbClr val="5F4E2F"/>
                </a:solidFill>
                <a:latin typeface="Georgia" pitchFamily="18" charset="0"/>
              </a:rPr>
              <a:t>Distribuição</a:t>
            </a:r>
          </a:p>
        </p:txBody>
      </p:sp>
      <p:sp>
        <p:nvSpPr>
          <p:cNvPr id="23556" name="CaixaDeTexto 7"/>
          <p:cNvSpPr txBox="1">
            <a:spLocks noChangeArrowheads="1"/>
          </p:cNvSpPr>
          <p:nvPr/>
        </p:nvSpPr>
        <p:spPr bwMode="auto">
          <a:xfrm>
            <a:off x="4932363" y="5589588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Georgia" pitchFamily="18" charset="0"/>
              </a:rPr>
              <a:t>Promotores e procuradores </a:t>
            </a:r>
          </a:p>
          <a:p>
            <a:pPr algn="ctr"/>
            <a:r>
              <a:rPr lang="pt-BR">
                <a:latin typeface="Georgia" pitchFamily="18" charset="0"/>
              </a:rPr>
              <a:t>por 100 mil habitantes – 2015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246813" y="836613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965F36"/>
                </a:solidFill>
              </a:rPr>
              <a:t>Por UF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50825" y="4797425"/>
            <a:ext cx="180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965F36"/>
                </a:solidFill>
              </a:rPr>
              <a:t>Por </a:t>
            </a:r>
          </a:p>
          <a:p>
            <a:r>
              <a:rPr lang="pt-BR" sz="2400" b="1">
                <a:solidFill>
                  <a:srgbClr val="965F36"/>
                </a:solidFill>
              </a:rPr>
              <a:t>localização</a:t>
            </a:r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323850" y="1268413"/>
          <a:ext cx="4248150" cy="2381250"/>
        </p:xfrm>
        <a:graphic>
          <a:graphicData uri="http://schemas.openxmlformats.org/presentationml/2006/ole">
            <p:oleObj spid="_x0000_s23566" name="Gráfico" r:id="rId6" imgW="4248111" imgH="238113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56" grpId="0"/>
      <p:bldP spid="23562" grpId="0"/>
      <p:bldP spid="23564" grpId="0"/>
      <p:bldOleChart spid="235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ítulo 1"/>
          <p:cNvSpPr>
            <a:spLocks noGrp="1"/>
          </p:cNvSpPr>
          <p:nvPr>
            <p:ph type="title"/>
          </p:nvPr>
        </p:nvSpPr>
        <p:spPr bwMode="auto">
          <a:xfrm>
            <a:off x="395288" y="476250"/>
            <a:ext cx="8507412" cy="10080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600" b="1" smtClean="0">
                <a:solidFill>
                  <a:srgbClr val="5F4E2F"/>
                </a:solidFill>
                <a:latin typeface="Georgia" pitchFamily="18" charset="0"/>
              </a:rPr>
              <a:t>Principais motivos </a:t>
            </a:r>
            <a:br>
              <a:rPr lang="pt-BR" sz="3600" b="1" smtClean="0">
                <a:solidFill>
                  <a:srgbClr val="5F4E2F"/>
                </a:solidFill>
                <a:latin typeface="Georgia" pitchFamily="18" charset="0"/>
              </a:rPr>
            </a:br>
            <a:r>
              <a:rPr lang="pt-BR" sz="3600" b="1" smtClean="0">
                <a:solidFill>
                  <a:srgbClr val="5F4E2F"/>
                </a:solidFill>
                <a:latin typeface="Georgia" pitchFamily="18" charset="0"/>
              </a:rPr>
              <a:t>de ingresso no MP (%)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36575" y="1876425"/>
          <a:ext cx="8212138" cy="4073525"/>
        </p:xfrm>
        <a:graphic>
          <a:graphicData uri="http://schemas.openxmlformats.org/presentationml/2006/ole">
            <p:oleObj spid="_x0000_s21508" name="Gráfico" r:id="rId4" imgW="3914767" imgH="194319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4552950" y="3148013"/>
          <a:ext cx="4364038" cy="2451100"/>
        </p:xfrm>
        <a:graphic>
          <a:graphicData uri="http://schemas.openxmlformats.org/presentationml/2006/ole">
            <p:oleObj spid="_x0000_s27665" name="Gráfico" r:id="rId4" imgW="2371776" imgH="1333622" progId="Excel.Chart.8">
              <p:embed/>
            </p:oleObj>
          </a:graphicData>
        </a:graphic>
      </p:graphicFrame>
      <p:pic>
        <p:nvPicPr>
          <p:cNvPr id="2765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412875"/>
            <a:ext cx="44402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ítulo 1"/>
          <p:cNvSpPr>
            <a:spLocks noGrp="1"/>
          </p:cNvSpPr>
          <p:nvPr>
            <p:ph type="title"/>
          </p:nvPr>
        </p:nvSpPr>
        <p:spPr bwMode="auto">
          <a:xfrm>
            <a:off x="446088" y="347663"/>
            <a:ext cx="8229600" cy="7778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600" b="1" smtClean="0">
                <a:solidFill>
                  <a:srgbClr val="7F4F0F"/>
                </a:solidFill>
                <a:latin typeface="Georgia" pitchFamily="18" charset="0"/>
              </a:rPr>
              <a:t>Tendências da carreira</a:t>
            </a:r>
          </a:p>
        </p:txBody>
      </p:sp>
      <p:sp>
        <p:nvSpPr>
          <p:cNvPr id="27652" name="CaixaDeTexto 10"/>
          <p:cNvSpPr txBox="1">
            <a:spLocks noChangeArrowheads="1"/>
          </p:cNvSpPr>
          <p:nvPr/>
        </p:nvSpPr>
        <p:spPr bwMode="auto">
          <a:xfrm>
            <a:off x="5032375" y="1844675"/>
            <a:ext cx="3406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7F4F0F"/>
                </a:solidFill>
                <a:latin typeface="Georgia" pitchFamily="18" charset="0"/>
              </a:rPr>
              <a:t>Membros especializados numa única área de trabalho, segundo ano de ingresso no MP (%)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06588" y="1484313"/>
            <a:ext cx="26654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/>
              <a:t>Início: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/>
              <a:t>Comarcas pequenas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/>
              <a:t>Baixa especialização ("clínica geral")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/>
              <a:t>Maior contato com problemas sociais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978025" y="3857625"/>
            <a:ext cx="266541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/>
              <a:t>Topo: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/>
              <a:t>Comarcas metropolitanas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/>
              <a:t>Alta especialização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/>
              <a:t>Menor contato com problemas sociais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/>
              <a:t>Atuação “de gabinete”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665" grpId="0"/>
      <p:bldP spid="27652" grpId="0"/>
      <p:bldP spid="27655" grpId="0"/>
      <p:bldP spid="276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0" name="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600" b="1" smtClean="0">
                <a:solidFill>
                  <a:srgbClr val="7F4F0F"/>
                </a:solidFill>
                <a:latin typeface="Georgia" pitchFamily="18" charset="0"/>
              </a:rPr>
              <a:t>Linhas prioritárias de atuação</a:t>
            </a:r>
          </a:p>
        </p:txBody>
      </p:sp>
      <p:sp>
        <p:nvSpPr>
          <p:cNvPr id="29698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457200" y="1133475"/>
            <a:ext cx="4040188" cy="423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200" smtClean="0"/>
              <a:t>De acordo com os websites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125538"/>
            <a:ext cx="4248150" cy="4318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De acordo com os entrevistados</a:t>
            </a:r>
          </a:p>
        </p:txBody>
      </p:sp>
      <p:sp>
        <p:nvSpPr>
          <p:cNvPr id="29702" name="CaixaDeTexto 16"/>
          <p:cNvSpPr txBox="1">
            <a:spLocks noChangeArrowheads="1"/>
          </p:cNvSpPr>
          <p:nvPr/>
        </p:nvSpPr>
        <p:spPr bwMode="auto">
          <a:xfrm>
            <a:off x="611188" y="5876925"/>
            <a:ext cx="7921625" cy="650875"/>
          </a:xfrm>
          <a:prstGeom prst="rect">
            <a:avLst/>
          </a:prstGeom>
          <a:noFill/>
          <a:ln w="9525">
            <a:solidFill>
              <a:srgbClr val="7F4F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7F4F0F"/>
                </a:solidFill>
                <a:latin typeface="Georgia" pitchFamily="18" charset="0"/>
              </a:rPr>
              <a:t>Metade</a:t>
            </a:r>
            <a:r>
              <a:rPr lang="pt-BR">
                <a:solidFill>
                  <a:srgbClr val="7F4F0F"/>
                </a:solidFill>
                <a:latin typeface="Georgia" pitchFamily="18" charset="0"/>
              </a:rPr>
              <a:t> dos entrevistados disse que a área penal (atribuição tradicional do órgão) é prioritária no trabalho do seu MP; outra metade afirmou que não </a:t>
            </a:r>
          </a:p>
        </p:txBody>
      </p:sp>
      <p:sp>
        <p:nvSpPr>
          <p:cNvPr id="29784" name="Rectangle 13"/>
          <p:cNvSpPr>
            <a:spLocks noChangeArrowheads="1"/>
          </p:cNvSpPr>
          <p:nvPr/>
        </p:nvSpPr>
        <p:spPr bwMode="auto">
          <a:xfrm>
            <a:off x="3162300" y="2149475"/>
            <a:ext cx="869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9785" name="Rectangle 14"/>
          <p:cNvSpPr>
            <a:spLocks noChangeArrowheads="1"/>
          </p:cNvSpPr>
          <p:nvPr/>
        </p:nvSpPr>
        <p:spPr bwMode="auto">
          <a:xfrm>
            <a:off x="3162300" y="2149475"/>
            <a:ext cx="869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9778" name="Group 82"/>
          <p:cNvGraphicFramePr>
            <a:graphicFrameLocks noGrp="1"/>
          </p:cNvGraphicFramePr>
          <p:nvPr/>
        </p:nvGraphicFramePr>
        <p:xfrm>
          <a:off x="468313" y="1773238"/>
          <a:ext cx="4032250" cy="3751262"/>
        </p:xfrm>
        <a:graphic>
          <a:graphicData uri="http://schemas.openxmlformats.org/drawingml/2006/table">
            <a:tbl>
              <a:tblPr/>
              <a:tblGrid>
                <a:gridCol w="2933700"/>
                <a:gridCol w="109855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º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UFs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Criminal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Infância e juventude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Meio ambiente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Patrimônio público/corrupção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Consumidor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ú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Educa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ç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Idosos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2541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Direitos humanos/ constitucionais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814" name="Group 118"/>
          <p:cNvGrpSpPr>
            <a:grpSpLocks/>
          </p:cNvGrpSpPr>
          <p:nvPr/>
        </p:nvGrpSpPr>
        <p:grpSpPr bwMode="auto">
          <a:xfrm>
            <a:off x="4826000" y="1844675"/>
            <a:ext cx="4064000" cy="3730625"/>
            <a:chOff x="3040" y="1162"/>
            <a:chExt cx="2560" cy="2350"/>
          </a:xfrm>
        </p:grpSpPr>
        <p:graphicFrame>
          <p:nvGraphicFramePr>
            <p:cNvPr id="29779" name="Object 83"/>
            <p:cNvGraphicFramePr>
              <a:graphicFrameLocks noChangeAspect="1"/>
            </p:cNvGraphicFramePr>
            <p:nvPr/>
          </p:nvGraphicFramePr>
          <p:xfrm>
            <a:off x="3040" y="1162"/>
            <a:ext cx="2560" cy="2162"/>
          </p:xfrm>
          <a:graphic>
            <a:graphicData uri="http://schemas.openxmlformats.org/presentationml/2006/ole">
              <p:oleObj spid="_x0000_s29779" name="Gráfico" r:id="rId4" imgW="4067122" imgH="3429000" progId="Excel.Chart.8">
                <p:embed/>
              </p:oleObj>
            </a:graphicData>
          </a:graphic>
        </p:graphicFrame>
        <p:sp>
          <p:nvSpPr>
            <p:cNvPr id="29811" name="Rectangle 87"/>
            <p:cNvSpPr>
              <a:spLocks noChangeArrowheads="1"/>
            </p:cNvSpPr>
            <p:nvPr/>
          </p:nvSpPr>
          <p:spPr bwMode="auto">
            <a:xfrm>
              <a:off x="3198" y="3339"/>
              <a:ext cx="20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pt-BR" sz="1200"/>
                <a:t>(*) Educação, saúde, comunicação etc.</a:t>
              </a:r>
            </a:p>
          </p:txBody>
        </p:sp>
      </p:grpSp>
      <p:pic>
        <p:nvPicPr>
          <p:cNvPr id="29815" name="Picture 1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49237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nimBg="1"/>
      <p:bldP spid="9" grpId="0" build="p" animBg="1"/>
      <p:bldP spid="2970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2082</Words>
  <Application>Microsoft Office PowerPoint</Application>
  <PresentationFormat>Apresentação na tela (4:3)</PresentationFormat>
  <Paragraphs>157</Paragraphs>
  <Slides>22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Modelo de design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Georgia</vt:lpstr>
      <vt:lpstr>Wingdings</vt:lpstr>
      <vt:lpstr>Times New Roman</vt:lpstr>
      <vt:lpstr>Symbol</vt:lpstr>
      <vt:lpstr>Tema do Office</vt:lpstr>
      <vt:lpstr>Gráfico</vt:lpstr>
      <vt:lpstr>Gráfico do Microsoft Office Excel</vt:lpstr>
      <vt:lpstr>Slide 1</vt:lpstr>
      <vt:lpstr>Slide 2</vt:lpstr>
      <vt:lpstr>Slide 3</vt:lpstr>
      <vt:lpstr>A pesquisa</vt:lpstr>
      <vt:lpstr>Perfil dos membros do MP</vt:lpstr>
      <vt:lpstr>Slide 6</vt:lpstr>
      <vt:lpstr>Principais motivos  de ingresso no MP (%)</vt:lpstr>
      <vt:lpstr>Tendências da carreira</vt:lpstr>
      <vt:lpstr>Linhas prioritárias de atuação</vt:lpstr>
      <vt:lpstr>Envolvimento de promotores e procuradores com 3 áreas nevrálgicas de atuação</vt:lpstr>
      <vt:lpstr>Amplitude e qualidade  da atuação do MP</vt:lpstr>
      <vt:lpstr>Slide 12</vt:lpstr>
      <vt:lpstr>Slide 13</vt:lpstr>
      <vt:lpstr>Slide 14</vt:lpstr>
      <vt:lpstr>Slide 15</vt:lpstr>
      <vt:lpstr>Principais obstáculos ao bom desempenho  do MP (% dos entrevistados)</vt:lpstr>
      <vt:lpstr>Slide 17</vt:lpstr>
      <vt:lpstr>Um retrato pouco alentador</vt:lpstr>
      <vt:lpstr>Em suma,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Público:  Guardião da Democracia</dc:title>
  <dc:creator>Ludmila Ribeiro</dc:creator>
  <cp:lastModifiedBy>Sala134-1-PC</cp:lastModifiedBy>
  <cp:revision>38</cp:revision>
  <dcterms:created xsi:type="dcterms:W3CDTF">2013-09-25T13:08:26Z</dcterms:created>
  <dcterms:modified xsi:type="dcterms:W3CDTF">2016-11-30T21:16:06Z</dcterms:modified>
</cp:coreProperties>
</file>